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13"/>
  </p:notesMasterIdLst>
  <p:sldIdLst>
    <p:sldId id="335" r:id="rId2"/>
    <p:sldId id="308" r:id="rId3"/>
    <p:sldId id="341" r:id="rId4"/>
    <p:sldId id="342" r:id="rId5"/>
    <p:sldId id="338" r:id="rId6"/>
    <p:sldId id="339" r:id="rId7"/>
    <p:sldId id="340" r:id="rId8"/>
    <p:sldId id="337" r:id="rId9"/>
    <p:sldId id="343" r:id="rId10"/>
    <p:sldId id="344" r:id="rId11"/>
    <p:sldId id="332" r:id="rId12"/>
  </p:sldIdLst>
  <p:sldSz cx="10691813" cy="7559675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67B"/>
    <a:srgbClr val="007033"/>
    <a:srgbClr val="009242"/>
    <a:srgbClr val="8B12B6"/>
    <a:srgbClr val="554B97"/>
    <a:srgbClr val="FFFFFF"/>
    <a:srgbClr val="002073"/>
    <a:srgbClr val="FA8606"/>
    <a:srgbClr val="FDABFF"/>
    <a:srgbClr val="3C3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8" autoAdjust="0"/>
    <p:restoredTop sz="86405" autoAdjust="0"/>
  </p:normalViewPr>
  <p:slideViewPr>
    <p:cSldViewPr>
      <p:cViewPr varScale="1">
        <p:scale>
          <a:sx n="62" d="100"/>
          <a:sy n="62" d="100"/>
        </p:scale>
        <p:origin x="989" y="6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D582C5-ACA9-CC8D-C41D-073980717C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68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D93768C-B02D-7F18-9C81-BB43B65807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68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2EB538-6020-4ED0-A450-9F2F49113206}" type="datetimeFigureOut">
              <a:rPr lang="pl-PL"/>
              <a:pPr>
                <a:defRPr/>
              </a:pPr>
              <a:t>2025-12-08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4FFC6629-C316-4010-5541-56707C89A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87463" y="1162050"/>
            <a:ext cx="4435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D0ACA120-1CF5-761A-4E21-402E84E04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0713" y="4473512"/>
            <a:ext cx="5608975" cy="366028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0CF1FA-2B93-9410-D13E-2E54130A4D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68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5D39FE-5CE1-5B3A-B556-F64301F07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682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F54BB-6727-475F-9FD5-ED33A44F281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CEDED-0B43-2E5E-A719-FC2F1E3A6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08A4F2D3-88C6-F303-EA79-A4DF2C5569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111EAC1-BD36-9824-3C56-DF209CCF7F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A651D030-0E7E-7050-DB94-6A55E06DCB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AFC5C4-738C-4FDA-9624-25C3EAB4E1FA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518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11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2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D9D22-FF56-4777-AEBD-98A9920F3B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EF3E8ABC-0864-2025-E122-8BF70CC6E5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C0220467-24A3-F700-D352-0AD77FDE54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79B077CB-ABFB-A844-3A59-869B1756F7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82326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9018C-450E-8B74-9F5C-F704C034C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4D98218C-716E-F5AA-060F-25114050CB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141FCC0-BB01-E9B6-EC82-4D5DA6282A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786591B8-1E20-60D4-DE83-DC8883A690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42755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9D4A5-1AB7-2F22-17D9-56F3CF0AE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614FAB2F-09B9-05DD-A2A7-E67AE3399D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396AE340-F97C-EDD5-B7EA-B12565A80C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0A93CB41-AAF7-8CED-B161-19E836D056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399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10A59-33C1-1142-396F-FA86E01FE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3C313201-2B85-68F3-0655-A3672F9EE0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746827E4-64AE-DBA7-862C-E161B07183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93B0E79-79CD-0D69-D805-BC172225C6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52651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5C775-38DE-1A12-A12A-646400C6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3FE76F81-3F6C-B0DB-17FE-20C68B0F79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EB10F7BC-0783-4958-D9C3-FD4239A8CF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DA9D85B9-203F-679F-E0AA-9FC25790E9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42856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21F1B-24D3-4FF9-2245-342BCA73C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B61192BD-B1CA-687D-020E-9476A09903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4E7498C2-F349-F6C1-6E52-AE6D8448F2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0531EA6A-35EE-437A-4743-AF95D07DB9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411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C0EF7-C1A4-7760-EDD5-888515CE2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6A9C8008-5CEB-D059-29F1-785EED9E05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0553077-EECC-B2EB-E1D2-69215AC68E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06692792-354D-A14F-B662-15558CA16F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AFC5C4-738C-4FDA-9624-25C3EAB4E1FA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00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730D38-E5A9-7471-3D54-D6038BF6D7C7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D55CA3-7F74-5CB7-CE0D-4EE6B5B4DDBB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006C04D2-107A-BCE9-C207-DB50E5B4C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32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970A86B6-99C4-5470-920D-CE74DB0595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977419B7-7FF6-E590-F5D9-3364AF12E5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AB949CE0-C342-20F2-6EE5-F75136DEBB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C00CCD4E-465C-9EC5-39E6-478597F131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B460CF82-7A62-361F-0E2F-3A88B69147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E59F1ED2-80D3-A4AB-30CC-717E9020540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E19FAB3-F003-8736-E7CD-E490AA03D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8A6B2964-CF72-417C-92A5-962D14C2EA66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5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6E2C80A2-9629-695F-723F-E8BE4BCD0B54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8C071A-B719-ECA3-A9BC-3D1C1DFCAD4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E31E0A-2CB3-78E2-8774-31A64E5F053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FC1BAB0-3474-D04B-02ED-E2A0408D4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ACD4-1935-4594-B09B-D604099FBD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979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EE699A-F706-7E17-10A2-58E398FBC02C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8DD9EDF-CB7F-FF5C-25AA-FC99C843CAB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B7ECF7-5F2A-8E43-E254-7C13376942FB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C2649F0-26E5-6853-C3EE-9A371F7C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C56F-5EC6-4779-B8AE-9F497CE569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69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3E37C2E-F500-C5C4-5C95-EF85C157471A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1F0E33A-13B1-E7B3-25B6-AB01A5D4489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0BE43D26-630A-3E41-1D96-9E719EE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2D27-7C08-42B2-A660-8D480D28AF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0552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F226233A-7F78-0743-7F6B-B3BF691AC1C8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9B2FFA07-704C-E982-2705-4DF055D1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51C2-DA85-4B3F-89E1-1C82D2A3FF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66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A82A406C-573A-C610-465C-38169DCFDD13}"/>
              </a:ext>
            </a:extLst>
          </p:cNvPr>
          <p:cNvSpPr/>
          <p:nvPr userDrawn="1"/>
        </p:nvSpPr>
        <p:spPr>
          <a:xfrm>
            <a:off x="2465388" y="4500563"/>
            <a:ext cx="8226425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315CB2AE-2B66-AE8F-4815-9EC616DE0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E477DB40-0FEF-3C81-9CEF-5187356751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1B726731-63E0-A81F-D896-1E09C1C413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>
            <a:extLst>
              <a:ext uri="{FF2B5EF4-FFF2-40B4-BE49-F238E27FC236}">
                <a16:creationId xmlns:a16="http://schemas.microsoft.com/office/drawing/2014/main" id="{8FA6312E-1CC0-9BB3-1E4F-677250C76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ymbol zastępczy obrazu 10"/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739F1ED-ECE2-D191-9258-C6FE98463726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065CE1F-0983-5DCC-E24D-77F25B68CC5A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C4BDA65C-130D-0D60-CF03-1DADB1F0B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4C85B052-953A-9BCB-8B58-F809AA5DB1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3FAD5608-FF65-DC91-879D-4866ECDF02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3CDD25EB-514E-A9AE-C292-DE1F55ED1D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E6F0C523-F2B3-52D1-F411-90D4B466AF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CF400E4D-E34F-EE58-FAED-971EECF222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419653-40A8-3651-FE69-AC65DB32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0A5C0BFC-F57E-4854-AD2F-52CCD1599EE5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36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DEB7DBC-94F2-0B41-A20A-11275D7FD93D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B7AEFB-0090-A071-EA2C-6B65F0A7E1FF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3666C197-55EB-9ABC-30A1-81A835AC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9613"/>
            <a:ext cx="3959225" cy="720725"/>
          </a:xfrm>
          <a:prstGeom prst="rect">
            <a:avLst/>
          </a:prstGeom>
          <a:solidFill>
            <a:srgbClr val="3E3EBC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73A4532A-5772-D0F1-6DD1-06F2078E50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CAF41E-C15B-4EDF-03E1-31DFB856AB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FEFF701-4926-852F-FB23-8B77605F63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5C330585-DA52-62F3-83DA-7064684051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0EA20B0F-6411-9B54-FCC1-98C13C4F5C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69F8F5F6-916A-CA74-60C9-68A751F538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C8C6158B-5D62-A78C-494D-A14A365A766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7682056-F133-D32D-D76E-BD0C221E84B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5EEE5BB7-EB35-B5F6-63F3-451BEC71E23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CBD4D9A4-4773-AE82-C0E5-D2E8AA804A0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05566B2F-329C-CECA-0F9E-06A9CF7D3F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B94E0A31-970C-D0B2-2865-59DD3EA035E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0B1D8062-2078-F5AF-4E1A-E6807AEC95A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BC55E75C-C8D9-E700-7CE7-4BA5FC84FDE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26">
            <a:extLst>
              <a:ext uri="{FF2B5EF4-FFF2-40B4-BE49-F238E27FC236}">
                <a16:creationId xmlns:a16="http://schemas.microsoft.com/office/drawing/2014/main" id="{1D4F2F74-8710-11CB-383A-EBE0EF7FCB93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B0923844-C53D-0DEE-3A07-AE42B97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30955AA-06E6-4C04-A951-CDEFB0C61620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08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711244B-4F40-0B97-CE65-6790B8B5D82E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3BE7D14-95B9-BF15-DB72-D2BA92C040B2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E7D8ACD8-BAF2-5C2D-E943-269919EC7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6377412B-EB3E-069B-D451-02D94064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29BDBD-3525-175E-0E51-F677A1CAC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C1808DC0-571A-1069-664E-C9683FEBD9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8442D7DB-1DC0-791B-2CB9-5021F52514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366017A6-4D80-DF11-23AC-7FA4C3561E8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1AEDEC54-1976-47B1-00C7-7F3FD3F2836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50A51F08-0EEB-0B47-E6BD-854E76E48AD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F1A7A94-0449-EAFA-A83B-A007548AB81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F348E6CD-5191-DC34-655B-5074431ABAB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360C72B7-5169-5E45-0100-440E68B795A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1C4A0A19-673D-145F-6DFC-40B600258BF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A877BC93-4E60-144A-78AD-D6F9D9D4B5E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4F4873E9-C79E-B261-04BE-CA28065C46E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FE70FD2E-EA85-554B-1232-3BC065FB7D6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F9AE2F3-97CD-D842-8A32-447D365C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FCADBE59-3A8D-4B60-B132-C38BCB58B296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38F80E62-F779-E75A-3EDA-9B9408D9FE1E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2DC8FB52-1049-0B90-AC4A-4E1E63F93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9F58DD2E-7804-923E-46BD-CF8793838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49A5FB3C-3E55-982C-261C-5D59E85CD2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EFDB916-5D59-5F95-71B4-A6775E636F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A56248-3DCF-5D60-E274-18657B84ED3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B22F03D3-40A2-4AD9-B377-A57BF4766CB0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22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22F9659-3B01-4348-6479-4947BD64F93C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7983F097-BEE9-5A41-A0DB-7F02C8599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49DC1EF5-CF40-A829-92AF-216354CA4B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CA88542B-6973-162C-5C1D-2D1AC1145A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A50DA2-8251-5626-1298-E9495E7D081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F55F772-CAF8-4F5B-A4F7-962CF19BD0E5}" type="datetime1">
              <a:rPr lang="pl-PL"/>
              <a:pPr>
                <a:defRPr/>
              </a:pPr>
              <a:t>2025-12-08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670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7C8AB4D1-D460-526B-486B-2EBD71191A67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101D7CB-EEA7-3455-0F03-6165F8CD9F28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A6FE23-B704-FEAB-5BE1-8CC21435C722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B13A8E0C-031B-8985-8EF3-DB846745240A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A6A260E-A839-124D-B089-35E13250A7DA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52803FC-5BFA-9B59-D454-AB3015658CD9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32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B256C58C-0B91-7112-00B5-45BA5613D379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7" name="Symbol zastępczy numeru slajdu 4">
            <a:extLst>
              <a:ext uri="{FF2B5EF4-FFF2-40B4-BE49-F238E27FC236}">
                <a16:creationId xmlns:a16="http://schemas.microsoft.com/office/drawing/2014/main" id="{ED18D69B-C12C-D036-BE07-68C1F325B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BE7B-80CB-4926-B646-E23E8BCBFE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00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838251-A90A-E97D-BC8F-B58CBB8A8B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25525" y="900113"/>
            <a:ext cx="8640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689E6D8-A678-E7D5-D127-C805F2C575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025525" y="1979613"/>
            <a:ext cx="8640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  <a:endParaRPr lang="en-US" alt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216D459C-06A4-70A3-97CA-25CE224F0982}"/>
              </a:ext>
            </a:extLst>
          </p:cNvPr>
          <p:cNvSpPr/>
          <p:nvPr userDrawn="1"/>
        </p:nvSpPr>
        <p:spPr>
          <a:xfrm>
            <a:off x="1025525" y="0"/>
            <a:ext cx="10810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27F517-131B-CB47-FB7B-08410CF6CFF6}"/>
              </a:ext>
            </a:extLst>
          </p:cNvPr>
          <p:cNvSpPr/>
          <p:nvPr userDrawn="1"/>
        </p:nvSpPr>
        <p:spPr>
          <a:xfrm>
            <a:off x="2106613" y="0"/>
            <a:ext cx="7559675" cy="179388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AE3DA0-9E47-9E1A-3A63-2F550208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925"/>
            <a:ext cx="1079500" cy="179388"/>
          </a:xfrm>
          <a:prstGeom prst="rect">
            <a:avLst/>
          </a:prstGeom>
          <a:noFill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Open Sans" panose="020B0606030504020204" pitchFamily="34" charset="0"/>
              </a:defRPr>
            </a:lvl1pPr>
          </a:lstStyle>
          <a:p>
            <a:pPr>
              <a:defRPr/>
            </a:pPr>
            <a:fld id="{B6149208-B9E7-43D3-8F68-4BAE28D468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1DCC141-D514-6954-7992-D59F5F8620D3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rgbClr val="93C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1" r:id="rId1"/>
    <p:sldLayoutId id="2147486752" r:id="rId2"/>
    <p:sldLayoutId id="2147486753" r:id="rId3"/>
    <p:sldLayoutId id="2147486754" r:id="rId4"/>
    <p:sldLayoutId id="2147486755" r:id="rId5"/>
    <p:sldLayoutId id="2147486756" r:id="rId6"/>
    <p:sldLayoutId id="2147486757" r:id="rId7"/>
    <p:sldLayoutId id="2147486758" r:id="rId8"/>
    <p:sldLayoutId id="2147486759" r:id="rId9"/>
    <p:sldLayoutId id="2147486760" r:id="rId10"/>
    <p:sldLayoutId id="2147486761" r:id="rId11"/>
    <p:sldLayoutId id="2147486762" r:id="rId12"/>
    <p:sldLayoutId id="2147486763" r:id="rId13"/>
    <p:sldLayoutId id="2147486764" r:id="rId14"/>
  </p:sldLayoutIdLst>
  <p:hf hdr="0" ftr="0"/>
  <p:txStyles>
    <p:titleStyle>
      <a:lvl1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4572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9144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3716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8288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50825" indent="-250825" algn="l" defTabSz="1006475" rtl="0" eaLnBrk="0" fontAlgn="base" hangingPunct="0">
        <a:lnSpc>
          <a:spcPts val="2400"/>
        </a:lnSpc>
        <a:spcBef>
          <a:spcPts val="1100"/>
        </a:spcBef>
        <a:spcAft>
          <a:spcPct val="0"/>
        </a:spcAft>
        <a:buClr>
          <a:schemeClr val="accent1"/>
        </a:buClr>
        <a:buBlip>
          <a:blip r:embed="rId16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6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7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8888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8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713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69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/>
          </p:cNvSpPr>
          <p:nvPr/>
        </p:nvSpPr>
        <p:spPr bwMode="auto">
          <a:xfrm>
            <a:off x="9443" y="4909412"/>
            <a:ext cx="10691812" cy="225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pl-PL" sz="1600" dirty="0"/>
              <a:t>Polityki równościowe w projektach </a:t>
            </a:r>
            <a:r>
              <a:rPr lang="pl-PL" sz="1600" dirty="0" err="1"/>
              <a:t>FEnIKS</a:t>
            </a:r>
            <a:r>
              <a:rPr lang="pl-PL" sz="1600" dirty="0"/>
              <a:t> 2021-2027. </a:t>
            </a:r>
          </a:p>
          <a:p>
            <a:pPr algn="ctr" eaLnBrk="1" hangingPunct="1">
              <a:lnSpc>
                <a:spcPts val="2500"/>
              </a:lnSpc>
            </a:pPr>
            <a:r>
              <a:rPr lang="pl-PL" sz="1600" dirty="0"/>
              <a:t>Omówienie sposobu raportowania we wnioskach o płatność obowiązku przestrzegania </a:t>
            </a:r>
          </a:p>
          <a:p>
            <a:pPr algn="ctr" eaLnBrk="1" hangingPunct="1">
              <a:lnSpc>
                <a:spcPts val="2500"/>
              </a:lnSpc>
            </a:pPr>
            <a:r>
              <a:rPr lang="pl-PL" sz="1600" dirty="0"/>
              <a:t>horyzontalnych zasad równościowych oraz warunków podstawowych</a:t>
            </a:r>
            <a:endParaRPr lang="pl-PL" altLang="pl-PL" sz="160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16" name="Tytuł 15">
            <a:extLst>
              <a:ext uri="{FF2B5EF4-FFF2-40B4-BE49-F238E27FC236}">
                <a16:creationId xmlns:a16="http://schemas.microsoft.com/office/drawing/2014/main" id="{787170AE-D786-C4B8-1BF9-CCE382B9595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179437"/>
            <a:ext cx="2736205" cy="287436"/>
          </a:xfrm>
        </p:spPr>
        <p:txBody>
          <a:bodyPr/>
          <a:lstStyle/>
          <a:p>
            <a:r>
              <a:rPr lang="pl-PL" sz="1800" dirty="0">
                <a:solidFill>
                  <a:srgbClr val="FFFFFF"/>
                </a:solidFill>
              </a:rPr>
              <a:t>Slajd tytułowy</a:t>
            </a:r>
          </a:p>
        </p:txBody>
      </p:sp>
      <p:sp>
        <p:nvSpPr>
          <p:cNvPr id="17411" name="Symbol zastępczy numeru slajdu 3" hidden="1">
            <a:extLst>
              <a:ext uri="{FF2B5EF4-FFF2-40B4-BE49-F238E27FC236}">
                <a16:creationId xmlns:a16="http://schemas.microsoft.com/office/drawing/2014/main" id="{8DAD59DD-94E0-2873-3ED3-462EDA8BB8A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652ED6-1A5F-41C8-8CF9-EFF1C693D102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13CA0706-8249-3742-85AE-F68EDE7037D0}"/>
              </a:ext>
            </a:extLst>
          </p:cNvPr>
          <p:cNvSpPr txBox="1">
            <a:spLocks/>
          </p:cNvSpPr>
          <p:nvPr/>
        </p:nvSpPr>
        <p:spPr bwMode="auto">
          <a:xfrm>
            <a:off x="-126702" y="5940078"/>
            <a:ext cx="10691812" cy="11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Beata Wójcik – Napiórkowska 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09.12.2025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C8564-4C15-8A2F-1AD0-AE62793EF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D022734F-AB93-2168-F054-0C20246F2E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F74CE486-F28A-FE02-911F-78E33861B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F8485878-E4E7-CE08-6F59-ED703CDF01F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F5FD6E-0448-46C9-92D4-F7FFFF044C1D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8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806030504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D3D2D07-FBB7-5172-9516-AA8474442104}"/>
              </a:ext>
            </a:extLst>
          </p:cNvPr>
          <p:cNvSpPr txBox="1"/>
          <p:nvPr/>
        </p:nvSpPr>
        <p:spPr>
          <a:xfrm>
            <a:off x="1025525" y="539477"/>
            <a:ext cx="8639175" cy="10341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Beneficjent zobowiązany jest do przekazywania we wnioskach o płatność  informacji o  podjętych działaniach równościowych w realizowanym projekcie.</a:t>
            </a:r>
          </a:p>
          <a:p>
            <a:pPr algn="ctr"/>
            <a:endParaRPr lang="pl-PL" b="1" dirty="0">
              <a:solidFill>
                <a:srgbClr val="FF0000"/>
              </a:solidFill>
            </a:endParaRPr>
          </a:p>
          <a:p>
            <a:r>
              <a:rPr lang="pl-PL" b="1" dirty="0">
                <a:solidFill>
                  <a:srgbClr val="FF0000"/>
                </a:solidFill>
              </a:rPr>
              <a:t>Zalecenia IW:</a:t>
            </a:r>
          </a:p>
          <a:p>
            <a:endParaRPr lang="pl-PL" b="1" dirty="0">
              <a:solidFill>
                <a:srgbClr val="FF0000"/>
              </a:solidFill>
            </a:endParaRPr>
          </a:p>
          <a:p>
            <a:r>
              <a:rPr lang="pl-PL" dirty="0"/>
              <a:t>1. W przypadku gdy we wniosku o płatność rozliczane są wydatki dotyczące działań, przy realizacji których powinny być stosowane zasady równościowe i zostały one opisane we </a:t>
            </a:r>
          </a:p>
          <a:p>
            <a:r>
              <a:rPr lang="pl-PL" dirty="0"/>
              <a:t>wniosku o dofinansowanie projektu - </a:t>
            </a:r>
            <a:r>
              <a:rPr lang="pl-PL" u="sng" dirty="0"/>
              <a:t>w Bloku danych Postęp rzeczowy, pole Stan realizacji zadania</a:t>
            </a:r>
            <a:r>
              <a:rPr lang="pl-PL" dirty="0"/>
              <a:t> Beneficjent powinien opisać jakie działania wyrównujące szanse zostały  zrealizowane oraz w jaki sposób ich realizacja wpłynęła na sytuację osób z niepełnosprawnościami, a także na równość kobiet i mężczyzn lub innych grup, wskazanych we wniosku o dofinansowanie. </a:t>
            </a:r>
          </a:p>
          <a:p>
            <a:endParaRPr lang="pl-PL" b="1" dirty="0">
              <a:solidFill>
                <a:srgbClr val="FF0000"/>
              </a:solidFill>
            </a:endParaRPr>
          </a:p>
          <a:p>
            <a:r>
              <a:rPr lang="pl-PL" dirty="0"/>
              <a:t>2. </a:t>
            </a:r>
            <a:r>
              <a:rPr lang="pl-PL" u="sng" dirty="0"/>
              <a:t>Każdorazowe</a:t>
            </a:r>
            <a:r>
              <a:rPr lang="pl-PL" dirty="0"/>
              <a:t> załączenie do wniosku o płatność  Oświadczenia, iż projekt realizowany jest zgodnie z zasadą równości szans i niedyskryminacji oraz zasadą równości kobiet i mężczyzn, w projekcie umożliwiono wszystkim osobom sprawiedliwe i pełne uczestnictwo w działaniach projektowych i korzystanie z efektów projektu.  Jednocześnie Beneficjent potwierdza, że realizacja projektu nie narusza postanowień Karty Praw Podstawowych Unii Europejskiej z dnia 26 października 2012 r. (KPP)  oraz Konwencji o Prawach Osób Niepełnosprawnych z dnia 13 grudnia 2006 r. (KPON).</a:t>
            </a:r>
          </a:p>
          <a:p>
            <a:endParaRPr lang="pl-PL" dirty="0"/>
          </a:p>
          <a:p>
            <a:r>
              <a:rPr lang="pl-PL" u="sng" dirty="0"/>
              <a:t>Oświadczenie należy dołączyć w CST do wniosku o płatność w bloku Załączniki</a:t>
            </a:r>
            <a:r>
              <a:rPr lang="pl-PL" dirty="0"/>
              <a:t>. </a:t>
            </a:r>
          </a:p>
          <a:p>
            <a:endParaRPr lang="pl-PL" dirty="0"/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  <a:p>
            <a:endParaRPr lang="pl-P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80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5C606A43-3DCD-DBFD-BEF8-A1F6A0EB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82" y="5075981"/>
            <a:ext cx="9433048" cy="553510"/>
          </a:xfrm>
        </p:spPr>
        <p:txBody>
          <a:bodyPr/>
          <a:lstStyle/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Dziękujemy za uwagę.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418E5255-1E55-91C6-5533-1D99C144A2B4}"/>
              </a:ext>
            </a:extLst>
          </p:cNvPr>
          <p:cNvSpPr txBox="1">
            <a:spLocks/>
          </p:cNvSpPr>
          <p:nvPr/>
        </p:nvSpPr>
        <p:spPr bwMode="auto">
          <a:xfrm>
            <a:off x="629382" y="5629491"/>
            <a:ext cx="9433048" cy="103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Zapraszamy na stronę: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u="sng" dirty="0">
                <a:solidFill>
                  <a:srgbClr val="00703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www.gov.pl/web/nfosigw/fundusze-europejskie-na-infrastrukture-klimat-i-srodowisko</a:t>
            </a:r>
          </a:p>
        </p:txBody>
      </p:sp>
      <p:sp>
        <p:nvSpPr>
          <p:cNvPr id="74755" name="Symbol zastępczy numeru slajdu 2" hidden="1">
            <a:extLst>
              <a:ext uri="{FF2B5EF4-FFF2-40B4-BE49-F238E27FC236}">
                <a16:creationId xmlns:a16="http://schemas.microsoft.com/office/drawing/2014/main" id="{21EEAE4B-6A9B-9FAD-8F55-1930A5D58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625B326-A187-4C68-A9E3-C464BC509609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3461AAC7-DAEA-2482-E670-67E5A8B9CA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pPr algn="ctr"/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Zastosowanie standardów dostępności w projektach</a:t>
            </a:r>
            <a:r>
              <a:rPr lang="pl-PL" dirty="0">
                <a:solidFill>
                  <a:schemeClr val="bg1"/>
                </a:solidFill>
              </a:rPr>
              <a:t> informacje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DA37B94-D69E-4778-362F-9CA42162589C}"/>
              </a:ext>
            </a:extLst>
          </p:cNvPr>
          <p:cNvSpPr txBox="1">
            <a:spLocks/>
          </p:cNvSpPr>
          <p:nvPr/>
        </p:nvSpPr>
        <p:spPr bwMode="auto">
          <a:xfrm>
            <a:off x="737394" y="1619597"/>
            <a:ext cx="964907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lvl="0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1800" u="sng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Horyzontalne zasady równościowe:</a:t>
            </a:r>
          </a:p>
          <a:p>
            <a:pPr lvl="0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1800" b="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Beneficjenci oraz wszystkie instytucje wdrażające Program zobowiązane są do przestrzegania horyzontalnych zasad równościowych:</a:t>
            </a:r>
          </a:p>
          <a:p>
            <a:pPr marL="250825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zasady równości szans i niedyskryminacji, w tym dostępności dla osób z niepełnosprawnościami</a:t>
            </a:r>
          </a:p>
          <a:p>
            <a:pPr marL="250825" lvl="0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zasady równości kobiet i mężczyzn</a:t>
            </a:r>
          </a:p>
          <a:p>
            <a:pPr marL="250825" lvl="0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pl-PL" sz="1800" dirty="0">
              <a:solidFill>
                <a:srgbClr val="000000"/>
              </a:solidFill>
              <a:latin typeface="Calibri" panose="020F0502020204030204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1800" u="sng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Horyzontalne warunki podstawowe:</a:t>
            </a:r>
          </a:p>
          <a:p>
            <a:pPr lvl="0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1800" b="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Na każdym etapie realizacji, projekty dofinansowane w ramach </a:t>
            </a:r>
            <a:r>
              <a:rPr lang="pl-PL" sz="1800" b="0" dirty="0" err="1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FEnIKS</a:t>
            </a:r>
            <a:r>
              <a:rPr lang="pl-PL" sz="1800" b="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muszą być zgodne z:</a:t>
            </a:r>
          </a:p>
          <a:p>
            <a:pPr marL="250825" lvl="0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Kartą Praw Podstawowych (KPP)</a:t>
            </a:r>
          </a:p>
          <a:p>
            <a:pPr marL="250825" lvl="0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Konwencją o prawach osób niepełnosprawnych (KPON)</a:t>
            </a:r>
          </a:p>
          <a:p>
            <a:pPr marL="250825" lvl="0" indent="-250825">
              <a:lnSpc>
                <a:spcPct val="1000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pl-PL" sz="1800" dirty="0">
              <a:solidFill>
                <a:srgbClr val="000000"/>
              </a:solidFill>
              <a:latin typeface="Calibri" panose="020F050202020403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FB583A0D-7E8D-591B-CDE4-2F127EAD3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57362-7D97-1AF7-93A8-F3145A52C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D7AF8B64-A28F-500C-A2CD-A613A88CF6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310CA05A-15E5-070B-7392-750420ECB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AC47C25D-97CA-D5F2-E0E4-612BAD0439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3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303D35C-AFBC-6A29-D93E-D322A7D6CE85}"/>
              </a:ext>
            </a:extLst>
          </p:cNvPr>
          <p:cNvSpPr txBox="1"/>
          <p:nvPr/>
        </p:nvSpPr>
        <p:spPr>
          <a:xfrm>
            <a:off x="1457474" y="966491"/>
            <a:ext cx="770485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We wdrażaniu programu Fundusze Europejskie na Infrastrukturę, Klimat, Środowisko niedopuszczalna jest wszelka dyskryminacja ze względu na płeć, rasę lub pochodzenie etniczne, religię lub światopogląd, niepełnosprawność, wiek lub orientację seksualną. </a:t>
            </a:r>
          </a:p>
          <a:p>
            <a:endParaRPr lang="pl-PL" dirty="0"/>
          </a:p>
          <a:p>
            <a:r>
              <a:rPr lang="pl-PL" dirty="0"/>
              <a:t>Zasada równości szans i niedyskryminacji, w tym dostępności dla osób z niepełnosprawnościami oznacza wdrożenie działań umożliwiających wszystkim osobom sprawiedliwe i pełne uczestnictwo we wszystkich dziedzinach życia, bez względu na przesłanki dyskryminacji, a także dostępność produktów projektów (np. zasoby cyfrowe, środki transportu, infrastruktura, usługi), rozumianych jako zgodność ze standardami dostępności.</a:t>
            </a:r>
          </a:p>
          <a:p>
            <a:endParaRPr lang="pl-PL" dirty="0"/>
          </a:p>
          <a:p>
            <a:r>
              <a:rPr lang="pl-PL" dirty="0"/>
              <a:t>Zasada równości szans kobiet i mężczyzn oznacza wdrożenie działań (rozwiązań), które wpłyną na wyrównanie szans płci będącej w gorszym położeniu oraz stworzenie takich mechanizmów, aby w trakcie realizacji projektu na żadnym etapie nie dochodziło do dyskryminacji i wykluczenia ze względu na płeć.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100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19B6E-CDF8-BC18-8DCB-FBC5B3E14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D6810288-0BC9-AAE3-FF73-87EC7F9435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6018819E-0645-402D-E713-282371057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1144F267-F9D3-CFB8-5DB0-41205A553C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4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2F25B3C-F61F-D70C-991B-7A3DCA1E2021}"/>
              </a:ext>
            </a:extLst>
          </p:cNvPr>
          <p:cNvSpPr txBox="1"/>
          <p:nvPr/>
        </p:nvSpPr>
        <p:spPr>
          <a:xfrm>
            <a:off x="951831" y="530781"/>
            <a:ext cx="871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Podstawy prawne 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4DF34AC-2BC8-09FC-7F22-6A8E2C6BD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676124"/>
              </p:ext>
            </p:extLst>
          </p:nvPr>
        </p:nvGraphicFramePr>
        <p:xfrm>
          <a:off x="1097434" y="1070533"/>
          <a:ext cx="8567266" cy="4944957"/>
        </p:xfrm>
        <a:graphic>
          <a:graphicData uri="http://schemas.openxmlformats.org/drawingml/2006/table">
            <a:tbl>
              <a:tblPr/>
              <a:tblGrid>
                <a:gridCol w="4172970">
                  <a:extLst>
                    <a:ext uri="{9D8B030D-6E8A-4147-A177-3AD203B41FA5}">
                      <a16:colId xmlns:a16="http://schemas.microsoft.com/office/drawing/2014/main" val="1090477536"/>
                    </a:ext>
                  </a:extLst>
                </a:gridCol>
                <a:gridCol w="4394296">
                  <a:extLst>
                    <a:ext uri="{9D8B030D-6E8A-4147-A177-3AD203B41FA5}">
                      <a16:colId xmlns:a16="http://schemas.microsoft.com/office/drawing/2014/main" val="853783929"/>
                    </a:ext>
                  </a:extLst>
                </a:gridCol>
              </a:tblGrid>
              <a:tr h="3272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pl-PL" sz="1100" b="1" dirty="0">
                          <a:effectLst/>
                        </a:rPr>
                        <a:t>Podstawa prawna </a:t>
                      </a: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pl-PL" sz="1100" b="1" dirty="0">
                          <a:effectLst/>
                        </a:rPr>
                        <a:t>Zakres</a:t>
                      </a: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293620"/>
                  </a:ext>
                </a:extLst>
              </a:tr>
              <a:tr h="14459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l-PL" sz="1100" b="1" dirty="0"/>
                        <a:t>Umowa Partnerstwa na lata 2021-2027 z 30 czerwca 2022 r.</a:t>
                      </a:r>
                      <a:endParaRPr lang="pl-PL" sz="1100" b="1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l-PL" sz="1100" dirty="0"/>
                        <a:t>Uzgodniona z Komisją Europejską strategia wykorzystania środków pochodzących z budżetu Unii Europejskiej. Zawiera w pkt. 9 obowiązek zapewnienia zgodności wdrażanych programów z zasadami horyzontalnymi: zasadą równości szans kobiet i mężczyzn oraz zasadą równości szans i niedyskryminacji, w tym dostępności dla osób z niepełnosprawnościami.</a:t>
                      </a: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8378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Rozporządzenie Parlamentu Europejskiego i Rady (UE) 2021/1060 z dnia 24 czerwca 2021 r.</a:t>
                      </a:r>
                      <a:endParaRPr kumimoji="0" lang="pl-P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Ustanawia wspólne przepisy dotyczące funduszy UE; art. 9 ust. 3 – zasada niedyskryminacji, równości szans, dostępności</a:t>
                      </a: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584445"/>
                  </a:ext>
                </a:extLst>
              </a:tr>
              <a:tr h="578474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Karta Praw Podstawowych (KPP) Unii Europejskiej z dnia 6 czerwca 2016 r.</a:t>
                      </a:r>
                      <a:endParaRPr kumimoji="0" lang="pl-P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Ochrona praw podstawowych, brak dyskryminacji</a:t>
                      </a: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279183"/>
                  </a:ext>
                </a:extLst>
              </a:tr>
              <a:tr h="86424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Konwencja ONZ o prawach osób niepełnosprawnych (KPON) z dnia  13 grudnia 2006 r. </a:t>
                      </a:r>
                      <a:endParaRPr kumimoji="0" lang="pl-PL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Nakłada na państwa obowiązek zapewnienia dostępności i racjonalnych usprawnień, w celu eliminowania barier i dyskryminacji, promowania dostępności oraz integracji społecznej. </a:t>
                      </a:r>
                    </a:p>
                    <a:p>
                      <a:pPr>
                        <a:buNone/>
                      </a:pPr>
                      <a:endParaRPr lang="pl-PL" sz="1100" dirty="0">
                        <a:effectLst/>
                      </a:endParaRP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830642"/>
                  </a:ext>
                </a:extLst>
              </a:tr>
              <a:tr h="108097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l-PL" sz="1100" b="1" dirty="0">
                          <a:effectLst/>
                        </a:rPr>
                        <a:t>Wytyczne dotyczące realizacji zasad równościowych w ramach funduszy unijnych na lata 2021–2027</a:t>
                      </a: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l-PL" sz="1100" dirty="0">
                          <a:effectLst/>
                        </a:rPr>
                        <a:t>Procedury wdrażania zasad równościowych w projektach</a:t>
                      </a:r>
                    </a:p>
                  </a:txBody>
                  <a:tcPr marL="52961" marR="52961" marT="26480" marB="26480" anchor="ctr">
                    <a:lnL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457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3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3FDC5-4E0F-7FF7-3650-177083FF2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D4F82097-A952-C6F1-7BBB-BB43224DB2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/         </a:t>
            </a:r>
            <a:r>
              <a:rPr lang="pl-PL" dirty="0">
                <a:solidFill>
                  <a:schemeClr val="tx1"/>
                </a:solidFill>
              </a:rPr>
              <a:t>https://www.feniks.gov.pl/</a:t>
            </a:r>
            <a:r>
              <a:rPr lang="pl-PL" dirty="0">
                <a:solidFill>
                  <a:schemeClr val="bg1"/>
                </a:solidFill>
              </a:rPr>
              <a:t>/przestrzeganie-zasad-rownosciowych/e informacje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F434284F-DF41-0683-9E25-F83BFE784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6270FBF3-51FB-443D-0D80-5B03AC7795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5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3764A9A-3FE3-00EB-D467-425CC15AB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562" y="1169987"/>
            <a:ext cx="5370333" cy="5071981"/>
          </a:xfrm>
          <a:prstGeom prst="rect">
            <a:avLst/>
          </a:prstGeom>
        </p:spPr>
      </p:pic>
      <p:sp>
        <p:nvSpPr>
          <p:cNvPr id="6" name="Strzałka: w prawo 5">
            <a:extLst>
              <a:ext uri="{FF2B5EF4-FFF2-40B4-BE49-F238E27FC236}">
                <a16:creationId xmlns:a16="http://schemas.microsoft.com/office/drawing/2014/main" id="{E9682AD3-EB21-4B2B-4D5E-B12DE2F1BEFC}"/>
              </a:ext>
            </a:extLst>
          </p:cNvPr>
          <p:cNvSpPr/>
          <p:nvPr/>
        </p:nvSpPr>
        <p:spPr>
          <a:xfrm>
            <a:off x="2249562" y="5652045"/>
            <a:ext cx="1584176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529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164A2-AF4B-9BA7-EF72-75D97B267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2526E662-786A-DD3A-3E15-C2D2D9348A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  https://www.funduszeeuropejskie.gov.pl/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26DC6CCB-F86B-3D13-790E-18E3EF1F6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CA6C5E6E-5491-AC3C-1D12-4DCD7DF49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6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8B9A815-37AD-E271-AF8A-1B4766183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482" y="1124373"/>
            <a:ext cx="7297068" cy="5310927"/>
          </a:xfrm>
          <a:prstGeom prst="rect">
            <a:avLst/>
          </a:prstGeom>
        </p:spPr>
      </p:pic>
      <p:sp>
        <p:nvSpPr>
          <p:cNvPr id="8" name="Strzałka: w prawo 7">
            <a:extLst>
              <a:ext uri="{FF2B5EF4-FFF2-40B4-BE49-F238E27FC236}">
                <a16:creationId xmlns:a16="http://schemas.microsoft.com/office/drawing/2014/main" id="{2CF2F6CA-BE6B-1215-E704-D25A0D864A63}"/>
              </a:ext>
            </a:extLst>
          </p:cNvPr>
          <p:cNvSpPr/>
          <p:nvPr/>
        </p:nvSpPr>
        <p:spPr>
          <a:xfrm>
            <a:off x="2537594" y="5724053"/>
            <a:ext cx="1338448" cy="19998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846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4FBD9-8DD8-6840-A41C-037B37507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12757505-5063-5A9B-193B-C03B66275D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19DACE7C-B310-447B-EA53-D38607CFDA64}"/>
              </a:ext>
            </a:extLst>
          </p:cNvPr>
          <p:cNvSpPr txBox="1">
            <a:spLocks/>
          </p:cNvSpPr>
          <p:nvPr/>
        </p:nvSpPr>
        <p:spPr bwMode="auto">
          <a:xfrm>
            <a:off x="5525906" y="900113"/>
            <a:ext cx="4860560" cy="583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CIDFont+F1"/>
                <a:ea typeface="Open Sans" pitchFamily="2" charset="0"/>
                <a:cs typeface="Open Sans" pitchFamily="2" charset="0"/>
              </a:rPr>
              <a:t> </a:t>
            </a:r>
            <a:endParaRPr lang="pl-PL" dirty="0"/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31B09B07-02E2-6E1F-9912-61460B5E1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F585C0B6-2417-2420-C97F-96A30EA3F8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7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6B92D30-9B96-39B5-8042-0836DD7AB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6827" y="360362"/>
            <a:ext cx="5248052" cy="612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9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1F8B9-3342-EA3D-FA2F-E78A604B4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8098E912-4568-CCC3-F15A-AA93D30CFD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3860C53C-5304-0659-7152-D6AF121D8886}"/>
              </a:ext>
            </a:extLst>
          </p:cNvPr>
          <p:cNvSpPr txBox="1">
            <a:spLocks/>
          </p:cNvSpPr>
          <p:nvPr/>
        </p:nvSpPr>
        <p:spPr bwMode="auto">
          <a:xfrm>
            <a:off x="881410" y="360362"/>
            <a:ext cx="9289032" cy="637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lvl="0" algn="ctr">
              <a:lnSpc>
                <a:spcPts val="24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2000" dirty="0">
                <a:solidFill>
                  <a:schemeClr val="tx1"/>
                </a:solidFill>
              </a:rPr>
              <a:t>Wytyczne dotyczące realizacji zasad równościowych </a:t>
            </a:r>
            <a:br>
              <a:rPr lang="pl-PL" sz="2000" dirty="0">
                <a:solidFill>
                  <a:schemeClr val="tx1"/>
                </a:solidFill>
              </a:rPr>
            </a:br>
            <a:r>
              <a:rPr lang="pl-PL" sz="2000" dirty="0">
                <a:solidFill>
                  <a:schemeClr val="tx1"/>
                </a:solidFill>
              </a:rPr>
              <a:t>w ramach funduszy unijnych na lata 2021-2027 </a:t>
            </a:r>
          </a:p>
          <a:p>
            <a:pPr lvl="0">
              <a:lnSpc>
                <a:spcPts val="2400"/>
              </a:lnSpc>
              <a:spcBef>
                <a:spcPts val="1100"/>
              </a:spcBef>
              <a:buClr>
                <a:srgbClr val="003399"/>
              </a:buClr>
            </a:pPr>
            <a:r>
              <a:rPr lang="pl-PL" sz="1800" b="0" dirty="0">
                <a:solidFill>
                  <a:srgbClr val="000000"/>
                </a:solidFill>
              </a:rPr>
              <a:t>Wytyczne dot. zasad równościowych opisują sposób wdrażania zasad horyzontalnych przez instytucje systemu wdrażania na wszystkich etapach realizacji projektu m.in. programowania, wdrażania, monitorowania i ewaluacji oraz sposób koordynacji działań związanych z zapewnieniem przestrzegania zasad. </a:t>
            </a:r>
          </a:p>
          <a:p>
            <a:pPr marL="285750" lvl="0" indent="-285750">
              <a:lnSpc>
                <a:spcPts val="24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b="0" dirty="0">
                <a:solidFill>
                  <a:srgbClr val="000000"/>
                </a:solidFill>
              </a:rPr>
              <a:t>Załącznik nr 1 - Standard Minimum realizacji zasady równości kobiet i mężczyzn w ramach projektów współfinansowanych z EFS </a:t>
            </a:r>
          </a:p>
          <a:p>
            <a:pPr marL="285750" lvl="0" indent="-285750">
              <a:lnSpc>
                <a:spcPts val="2400"/>
              </a:lnSpc>
              <a:spcBef>
                <a:spcPts val="11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Załącznik nr 2. Standardy dostępności dla polityki spójności 2021-2027</a:t>
            </a:r>
          </a:p>
          <a:p>
            <a:pPr lvl="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</a:pPr>
            <a:r>
              <a:rPr lang="pl-PL" sz="1800" b="0" dirty="0">
                <a:solidFill>
                  <a:srgbClr val="000000"/>
                </a:solidFill>
              </a:rPr>
              <a:t>Zestaw jakościowych, funkcjonalnych i technicznych wymagań, w celu zapewnienia osobom z niepełnosprawnościami i osobom starszym, możliwości udziału w projektach, jak i skorzystania efektów ich realizacji. </a:t>
            </a:r>
            <a:br>
              <a:rPr lang="pl-PL" sz="1800" b="0" dirty="0">
                <a:solidFill>
                  <a:srgbClr val="000000"/>
                </a:solidFill>
              </a:rPr>
            </a:br>
            <a:endParaRPr lang="pl-PL" sz="1800" b="0" dirty="0">
              <a:solidFill>
                <a:srgbClr val="000000"/>
              </a:solidFill>
            </a:endParaRPr>
          </a:p>
          <a:p>
            <a:pPr lvl="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</a:pPr>
            <a:r>
              <a:rPr lang="pl-PL" sz="1800" dirty="0">
                <a:solidFill>
                  <a:srgbClr val="FF0000"/>
                </a:solidFill>
              </a:rPr>
              <a:t>Pięć standardów dostępności: </a:t>
            </a:r>
          </a:p>
          <a:p>
            <a:pPr marL="285750" lvl="0" indent="-28575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szkoleniowy</a:t>
            </a:r>
          </a:p>
          <a:p>
            <a:pPr marL="285750" lvl="0" indent="-28575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informacyjno-promocyjny</a:t>
            </a:r>
          </a:p>
          <a:p>
            <a:pPr marL="285750" lvl="0" indent="-28575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cyfrowy</a:t>
            </a:r>
          </a:p>
          <a:p>
            <a:pPr marL="285750" lvl="0" indent="-28575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architektoniczny </a:t>
            </a:r>
          </a:p>
          <a:p>
            <a:pPr marL="285750" lvl="0" indent="-285750">
              <a:lnSpc>
                <a:spcPts val="2400"/>
              </a:lnSpc>
              <a:spcBef>
                <a:spcPts val="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</a:rPr>
              <a:t>transportowy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BD9B1841-F9D2-74D4-BFB1-50D7415DD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06CE0882-ED87-FC5D-703C-FC014AAD4E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8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66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79DAB-3D3A-8665-47D0-E9B8E260E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0D76B2FC-5FE8-151F-AB30-4C9B86D6A6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025525" y="360362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pic>
        <p:nvPicPr>
          <p:cNvPr id="3" name="Obraz 2" descr="Pięć ilustracji pokazujących polskie krajobrazy.">
            <a:extLst>
              <a:ext uri="{FF2B5EF4-FFF2-40B4-BE49-F238E27FC236}">
                <a16:creationId xmlns:a16="http://schemas.microsoft.com/office/drawing/2014/main" id="{64AA3CB4-A948-B1D7-AD60-82C9BA7D8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A3FD7EF0-00E1-4AEB-11E1-D6364214E5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F5FD6E-0448-46C9-92D4-F7FFFF044C1D}" type="slidenum">
              <a:rPr kumimoji="0" lang="pl-PL" alt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073"/>
                </a:solidFill>
                <a:effectLst/>
                <a:uLnTx/>
                <a:uFillTx/>
                <a:latin typeface="Open Sans" panose="020B0806030504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altLang="pl-PL" sz="1000" b="0" i="0" u="none" strike="noStrike" kern="1200" cap="none" spc="0" normalizeH="0" baseline="0" noProof="0">
              <a:ln>
                <a:noFill/>
              </a:ln>
              <a:solidFill>
                <a:srgbClr val="002073"/>
              </a:solidFill>
              <a:effectLst/>
              <a:uLnTx/>
              <a:uFillTx/>
              <a:latin typeface="Open Sans" panose="020B0806030504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1592E96B-D8AE-33D0-E187-3CBB821E23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45616"/>
              </p:ext>
            </p:extLst>
          </p:nvPr>
        </p:nvGraphicFramePr>
        <p:xfrm>
          <a:off x="3689722" y="360362"/>
          <a:ext cx="6048672" cy="6392329"/>
        </p:xfrm>
        <a:graphic>
          <a:graphicData uri="http://schemas.openxmlformats.org/drawingml/2006/table">
            <a:tbl>
              <a:tblPr/>
              <a:tblGrid>
                <a:gridCol w="6048672">
                  <a:extLst>
                    <a:ext uri="{9D8B030D-6E8A-4147-A177-3AD203B41FA5}">
                      <a16:colId xmlns:a16="http://schemas.microsoft.com/office/drawing/2014/main" val="3517061689"/>
                    </a:ext>
                  </a:extLst>
                </a:gridCol>
              </a:tblGrid>
              <a:tr h="83639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nie pojawiły się sygnały wskazujące, że beneficjent w związku z realizacją projektu narusza postanowienia Wytycznych dotyczących realizacji zasad równościowych w ramach funduszy unijnych na lata 2021-2027 lub postanowienia </a:t>
                      </a:r>
                      <a:r>
                        <a:rPr lang="pl-P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UoD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dotyczące tych kwestii?</a:t>
                      </a:r>
                      <a:b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135756"/>
                  </a:ext>
                </a:extLst>
              </a:tr>
              <a:tr h="57710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projekt jest realizowany zgodnie z zasadą równości szans i niedyskryminacji, w tym dostępności dla osób z niepełnosprawnościami w sposób zadeklarowany we wniosku o dofinansowanie projektu?</a:t>
                      </a: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260866"/>
                  </a:ext>
                </a:extLst>
              </a:tr>
              <a:tr h="56720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opisano we wniosku o płatność realizację działań z zakresu równości szans i przeciwdziałania dyskryminacji, które zostały zaplanowane we wniosku o dofinansowanie?</a:t>
                      </a: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046523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w kontrolowanej dokumentacji znajdują się wydatki poniesione na działania z zakresu równości szans i niedyskryminacji, w tym na zapewnienie dostępności projektu, zgodne z zaplanowanymi w WOD?  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pl-PL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Jeżeli nie były zaplanowane w WOD należy wskazać „nie dotyczy”)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341801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beneficjent opisał w WOP, w jaki sposób realizacja tych wydatków wpłynęła na sytuację osób z niepełnosprawnościami lub innych osób wskazanych we wniosku o dofinansowanie?                                      </a:t>
                      </a:r>
                      <a:r>
                        <a:rPr lang="pl-PL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Jeżeli te wydatki nie były zaplanowane w WOD należy wskazać „nie dotyczy”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898208"/>
                  </a:ext>
                </a:extLst>
              </a:tr>
              <a:tr h="7674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wniosek o płatność zawiera informacje potwierdzające realizację zadeklarowanych we wniosku o dofinansowanie działań wyrównujących szanse kobiet i mężczyzn?                                                                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pl-PL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Jeżeli w WOD nie zdiagnozowano nierówności w obszarze szans kobiet i mężczyzn należy wskazać „nie dotyczy”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311149"/>
                  </a:ext>
                </a:extLst>
              </a:tr>
              <a:tr h="7674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w kontrolowanej dokumentacji znajdują się wydatki poniesione na zaplanowane w WOD działania wyrównujące szanse płci będącej w gorszym położeniu, o ile takie nierówności zdiagnozowano w projekcie?                                                                                                                                                                                  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pl-PL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Jeżeli nie były zdiagnozowane w WOD należy wskazać „nie dotyczy”).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681366"/>
                  </a:ext>
                </a:extLst>
              </a:tr>
              <a:tr h="57710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beneficjent opisał w WOP, w jaki sposób realizacja tych wydatków wpłynęła na równość płci, czy była zgodna z założeniami poczynionymi w projekcie?                                                                                                   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pl-PL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Jeżeli nie były zdiagnozowane w WOD należy wskazać "nie dotyczy").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866221"/>
                  </a:ext>
                </a:extLst>
              </a:tr>
              <a:tr h="88446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Czy realizacja projektu nie narusza postanowień Karty Praw Podstawowych Unii Europejskiej z dnia 26 października 2012 r. (KPP) lub Konwencji o Prawach Osób Niepełnosprawnych z dnia 13 grudnia 2006 r. (KPON)? 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Należy potwierdzić, że do instytucji weryfikującej nie dotarły potwierdzone zgłoszenia o niezgodnościach w tym obszarze.</a:t>
                      </a:r>
                    </a:p>
                  </a:txBody>
                  <a:tcPr marL="5790" marR="5790" marT="57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196599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D25550B4-A4DD-9BAD-566B-666CD0882541}"/>
              </a:ext>
            </a:extLst>
          </p:cNvPr>
          <p:cNvSpPr txBox="1"/>
          <p:nvPr/>
        </p:nvSpPr>
        <p:spPr>
          <a:xfrm>
            <a:off x="809402" y="611485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rgbClr val="FF0000"/>
                </a:solidFill>
              </a:rPr>
              <a:t>Obowiązek monitorowania przez IW realizacji polityk równościowych w projektach </a:t>
            </a:r>
            <a:r>
              <a:rPr lang="pl-PL" sz="1600" b="1" dirty="0" err="1">
                <a:solidFill>
                  <a:srgbClr val="FF0000"/>
                </a:solidFill>
              </a:rPr>
              <a:t>FEnIKS</a:t>
            </a:r>
            <a:r>
              <a:rPr lang="pl-PL" sz="1600" b="1" dirty="0">
                <a:solidFill>
                  <a:srgbClr val="FF0000"/>
                </a:solidFill>
              </a:rPr>
              <a:t> </a:t>
            </a:r>
            <a:br>
              <a:rPr lang="pl-PL" sz="1600" b="1" dirty="0">
                <a:solidFill>
                  <a:srgbClr val="FF0000"/>
                </a:solidFill>
              </a:rPr>
            </a:br>
            <a:r>
              <a:rPr lang="pl-PL" sz="1600" dirty="0">
                <a:solidFill>
                  <a:srgbClr val="FF0000"/>
                </a:solidFill>
              </a:rPr>
              <a:t>– wyciąg z Listy sprawdzającej do wniosku o płatność </a:t>
            </a:r>
          </a:p>
        </p:txBody>
      </p:sp>
    </p:spTree>
    <p:extLst>
      <p:ext uri="{BB962C8B-B14F-4D97-AF65-F5344CB8AC3E}">
        <p14:creationId xmlns:p14="http://schemas.microsoft.com/office/powerpoint/2010/main" val="363813131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0</TotalTime>
  <Words>1194</Words>
  <Application>Microsoft Office PowerPoint</Application>
  <PresentationFormat>Niestandardowy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CIDFont+F1</vt:lpstr>
      <vt:lpstr>Open Sans</vt:lpstr>
      <vt:lpstr>Motyw pakietu Office</vt:lpstr>
      <vt:lpstr>Slajd tytułowy</vt:lpstr>
      <vt:lpstr>Zastosowanie standardów dostępności w projektach informacje</vt:lpstr>
      <vt:lpstr>Najważniejsze informacje</vt:lpstr>
      <vt:lpstr>Najważniejsze informacje</vt:lpstr>
      <vt:lpstr>/         https://www.feniks.gov.pl//przestrzeganie-zasad-rownosciowych/e informacje</vt:lpstr>
      <vt:lpstr>  https://www.funduszeeuropejskie.gov.pl/</vt:lpstr>
      <vt:lpstr>Najważniejsze informacje</vt:lpstr>
      <vt:lpstr>Najważniejsze informacje</vt:lpstr>
      <vt:lpstr>Najważniejsze informacje</vt:lpstr>
      <vt:lpstr>Najważniejsze informacje</vt:lpstr>
      <vt:lpstr>Dziękujemy za uwagę.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Wzór prezentacji FEnIKS</dc:title>
  <dc:creator/>
  <cp:lastModifiedBy/>
  <cp:revision>1</cp:revision>
  <dcterms:created xsi:type="dcterms:W3CDTF">2023-09-15T11:09:44Z</dcterms:created>
  <dcterms:modified xsi:type="dcterms:W3CDTF">2025-12-08T15:09:00Z</dcterms:modified>
</cp:coreProperties>
</file>